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sldIdLst>
    <p:sldId id="257" r:id="rId2"/>
    <p:sldId id="419" r:id="rId3"/>
    <p:sldId id="293" r:id="rId4"/>
    <p:sldId id="398" r:id="rId5"/>
    <p:sldId id="394" r:id="rId6"/>
    <p:sldId id="399" r:id="rId7"/>
    <p:sldId id="296" r:id="rId8"/>
    <p:sldId id="406" r:id="rId9"/>
    <p:sldId id="295" r:id="rId10"/>
    <p:sldId id="401" r:id="rId11"/>
    <p:sldId id="408" r:id="rId12"/>
    <p:sldId id="294" r:id="rId13"/>
  </p:sldIdLst>
  <p:sldSz cx="12192000" cy="6858000"/>
  <p:notesSz cx="6858000" cy="9144000"/>
  <p:embeddedFontLst>
    <p:embeddedFont>
      <p:font typeface="Open Sans SemiBold" panose="020B0604020202020204" charset="0"/>
      <p:bold r:id="rId15"/>
      <p:boldItalic r:id="rId16"/>
    </p:embeddedFont>
    <p:embeddedFont>
      <p:font typeface="Open Sans Light" panose="020B0604020202020204" charset="0"/>
      <p:regular r:id="rId17"/>
      <p:italic r:id="rId18"/>
    </p:embeddedFont>
    <p:embeddedFont>
      <p:font typeface="Calibri Light" panose="020F0302020204030204" pitchFamily="34" charset="0"/>
      <p:regular r:id="rId19"/>
      <p: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Обложка" id="{6C297193-5B39-4F50-BD60-8A75839188FF}">
          <p14:sldIdLst>
            <p14:sldId id="257"/>
            <p14:sldId id="419"/>
          </p14:sldIdLst>
        </p14:section>
        <p14:section name="ПРЕИМУЩЕСТВА СИСТЕМЫ FUTURUSS" id="{28B1BFC3-A50B-42FC-98C4-292B3DCE5A54}">
          <p14:sldIdLst>
            <p14:sldId id="293"/>
            <p14:sldId id="398"/>
            <p14:sldId id="394"/>
            <p14:sldId id="399"/>
            <p14:sldId id="296"/>
            <p14:sldId id="406"/>
            <p14:sldId id="295"/>
            <p14:sldId id="401"/>
            <p14:sldId id="408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3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73"/>
    <a:srgbClr val="2466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5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28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A1E0A-3DF8-42DC-BD04-2B20988B65F1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B960E-60FB-4CFC-97CA-4C0C03D59C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736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DC9DD-1425-4524-A99F-199C20A45AD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1915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DC9DD-1425-4524-A99F-199C20A45AD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766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DC9DD-1425-4524-A99F-199C20A45AD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37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DC9DD-1425-4524-A99F-199C20A45AD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034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DC9DD-1425-4524-A99F-199C20A45AD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400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DC9DD-1425-4524-A99F-199C20A45AD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124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DC9DD-1425-4524-A99F-199C20A45AD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311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DC9DD-1425-4524-A99F-199C20A45AD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618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DC9DD-1425-4524-A99F-199C20A45AD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511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6DC9DD-1425-4524-A99F-199C20A45AD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352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A0AB-7460-4DA3-9635-48E7F5B3C39F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2B0A2-2884-42CD-86AD-A797F8EBB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905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A0AB-7460-4DA3-9635-48E7F5B3C39F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2B0A2-2884-42CD-86AD-A797F8EBB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818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A0AB-7460-4DA3-9635-48E7F5B3C39F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2B0A2-2884-42CD-86AD-A797F8EBB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47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A0AB-7460-4DA3-9635-48E7F5B3C39F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2B0A2-2884-42CD-86AD-A797F8EBB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017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A0AB-7460-4DA3-9635-48E7F5B3C39F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2B0A2-2884-42CD-86AD-A797F8EBB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487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A0AB-7460-4DA3-9635-48E7F5B3C39F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2B0A2-2884-42CD-86AD-A797F8EBB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621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A0AB-7460-4DA3-9635-48E7F5B3C39F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2B0A2-2884-42CD-86AD-A797F8EBB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646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A0AB-7460-4DA3-9635-48E7F5B3C39F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2B0A2-2884-42CD-86AD-A797F8EBB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519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A0AB-7460-4DA3-9635-48E7F5B3C39F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2B0A2-2884-42CD-86AD-A797F8EBB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91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A0AB-7460-4DA3-9635-48E7F5B3C39F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2B0A2-2884-42CD-86AD-A797F8EBB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653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A0AB-7460-4DA3-9635-48E7F5B3C39F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2B0A2-2884-42CD-86AD-A797F8EBB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073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BA0AB-7460-4DA3-9635-48E7F5B3C39F}" type="datetimeFigureOut">
              <a:rPr lang="ru-RU" smtClean="0"/>
              <a:t>04.08.2025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2B0A2-2884-42CD-86AD-A797F8EBBB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528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" y="7613"/>
            <a:ext cx="12170689" cy="684277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85726" y="2577575"/>
            <a:ext cx="5402376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ПРЕИМУЩЕСТВА </a:t>
            </a:r>
          </a:p>
          <a:p>
            <a:pPr algn="r"/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 ВОЗМОЖНОСТИ </a:t>
            </a:r>
          </a:p>
          <a:p>
            <a:pPr algn="r"/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СИСТЕМЫ ФУТУРУСС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Image2"/>
          <p:cNvPicPr/>
          <p:nvPr/>
        </p:nvPicPr>
        <p:blipFill>
          <a:blip r:embed="rId3"/>
          <a:stretch/>
        </p:blipFill>
        <p:spPr bwMode="auto">
          <a:xfrm>
            <a:off x="7993693" y="619983"/>
            <a:ext cx="36957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9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9578" y="346167"/>
            <a:ext cx="7247508" cy="408215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000" dirty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ПРЕИМУЩЕСТВА СИСТЕМЫ </a:t>
            </a:r>
            <a:r>
              <a:rPr lang="ru-RU" sz="2000" dirty="0" smtClean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ФУТУРУСС</a:t>
            </a:r>
            <a:endParaRPr lang="en-US" sz="2000" dirty="0">
              <a:solidFill>
                <a:srgbClr val="2466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860012"/>
            <a:ext cx="12192000" cy="0"/>
          </a:xfrm>
          <a:prstGeom prst="line">
            <a:avLst/>
          </a:prstGeom>
          <a:ln w="12700">
            <a:solidFill>
              <a:srgbClr val="B8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3"/>
          <p:cNvGrpSpPr/>
          <p:nvPr/>
        </p:nvGrpSpPr>
        <p:grpSpPr>
          <a:xfrm>
            <a:off x="223755" y="1237750"/>
            <a:ext cx="11744490" cy="3916457"/>
            <a:chOff x="311537" y="158455"/>
            <a:chExt cx="11036508" cy="3916457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671537" y="158455"/>
              <a:ext cx="10676508" cy="39164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400" dirty="0" smtClean="0">
                  <a:solidFill>
                    <a:srgbClr val="B8222A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ИННОВАЦИИ</a:t>
              </a:r>
            </a:p>
            <a:p>
              <a:pPr algn="just">
                <a:spcAft>
                  <a:spcPts val="700"/>
                </a:spcAft>
              </a:pP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Периметральные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зацепы выполнены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из материала XXI века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– </a:t>
              </a:r>
              <a:r>
                <a:rPr lang="ru-RU" sz="1400" dirty="0" err="1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капролона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Превосходство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зацепов из </a:t>
              </a:r>
              <a:r>
                <a:rPr lang="ru-RU" sz="1400" dirty="0" err="1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капролона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над обычными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деталями  из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цинка:</a:t>
              </a:r>
            </a:p>
            <a:p>
              <a:pPr algn="just">
                <a:spcAft>
                  <a:spcPts val="700"/>
                </a:spcAft>
              </a:pP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• отсутствие мостиков холода,</a:t>
              </a:r>
            </a:p>
            <a:p>
              <a:pPr algn="just">
                <a:spcAft>
                  <a:spcPts val="700"/>
                </a:spcAft>
              </a:pP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•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сохраняют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внешний вид на протяжении всего срока эксплуатации, не окисляется, </a:t>
              </a:r>
            </a:p>
            <a:p>
              <a:pPr algn="just">
                <a:spcAft>
                  <a:spcPts val="700"/>
                </a:spcAft>
              </a:pP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• эффект пассивной смазки – при  плотно прижатой створки к раме тем не менее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обеспечивается лёгкий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ход оконной ручки,</a:t>
              </a:r>
            </a:p>
            <a:p>
              <a:pPr algn="just">
                <a:spcAft>
                  <a:spcPts val="700"/>
                </a:spcAft>
              </a:pP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• материал более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прочный,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чем сталь,</a:t>
              </a:r>
            </a:p>
            <a:p>
              <a:pPr algn="just">
                <a:spcAft>
                  <a:spcPts val="700"/>
                </a:spcAft>
              </a:pP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• практически отсутствует износ после 40 тысяч циклов открывания благодаря уменьшенному трению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</a:t>
              </a:r>
            </a:p>
            <a:p>
              <a:pPr algn="just">
                <a:spcAft>
                  <a:spcPts val="700"/>
                </a:spcAft>
              </a:pPr>
              <a:endParaRPr lang="ru-RU" sz="1400" dirty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 algn="just">
                <a:spcAft>
                  <a:spcPts val="700"/>
                </a:spcAft>
              </a:pP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Капролон может находиться на открытом воздухе много лет без ухудшения физико-механических характеристик. Он не требует специальной защиты от ультрафиолетового излучения и влияния внешней среды. Капролон стоек к воздействию различных химических веществ, растворителей, спиртов, эфиров, разбавленных кислот. Важное свойство этого материала – низкий коэффициент трения, что продлевает срок службы деталей.</a:t>
              </a:r>
            </a:p>
            <a:p>
              <a:pPr algn="just">
                <a:spcAft>
                  <a:spcPts val="700"/>
                </a:spcAft>
              </a:pPr>
              <a:endParaRPr lang="ru-RU" sz="1400" dirty="0">
                <a:solidFill>
                  <a:srgbClr val="1A486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537" y="158455"/>
              <a:ext cx="360000" cy="360000"/>
            </a:xfrm>
            <a:prstGeom prst="rect">
              <a:avLst/>
            </a:prstGeom>
          </p:spPr>
        </p:pic>
      </p:grp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34" t="53255" r="23084" b="2485"/>
          <a:stretch/>
        </p:blipFill>
        <p:spPr>
          <a:xfrm rot="16200000">
            <a:off x="9282031" y="4270551"/>
            <a:ext cx="1298884" cy="2749573"/>
          </a:xfrm>
          <a:prstGeom prst="rect">
            <a:avLst/>
          </a:prstGeom>
        </p:spPr>
      </p:pic>
      <p:pic>
        <p:nvPicPr>
          <p:cNvPr id="10" name="Image2"/>
          <p:cNvPicPr/>
          <p:nvPr/>
        </p:nvPicPr>
        <p:blipFill>
          <a:blip r:embed="rId5"/>
          <a:stretch/>
        </p:blipFill>
        <p:spPr bwMode="auto">
          <a:xfrm>
            <a:off x="9536163" y="238891"/>
            <a:ext cx="243459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5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9578" y="346167"/>
            <a:ext cx="7247508" cy="408215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000" dirty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ПРЕИМУЩЕСТВА СИСТЕМЫ </a:t>
            </a:r>
            <a:r>
              <a:rPr lang="ru-RU" sz="2000" dirty="0" smtClean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ФУТУРУСС</a:t>
            </a:r>
            <a:endParaRPr lang="en-US" sz="2000" dirty="0">
              <a:solidFill>
                <a:srgbClr val="2466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860012"/>
            <a:ext cx="12192000" cy="0"/>
          </a:xfrm>
          <a:prstGeom prst="line">
            <a:avLst/>
          </a:prstGeom>
          <a:ln w="12700">
            <a:solidFill>
              <a:srgbClr val="B8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/>
          <p:cNvGrpSpPr/>
          <p:nvPr/>
        </p:nvGrpSpPr>
        <p:grpSpPr>
          <a:xfrm>
            <a:off x="109846" y="1203701"/>
            <a:ext cx="11336997" cy="2659702"/>
            <a:chOff x="506660" y="5143172"/>
            <a:chExt cx="11336997" cy="2659702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840579" y="5143172"/>
              <a:ext cx="11003078" cy="26597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400" dirty="0" smtClean="0">
                  <a:solidFill>
                    <a:srgbClr val="B8222A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ЗАПЛАНИРОВАННАЯ ПРОГРАММА РАЗВИТИЯ</a:t>
              </a:r>
            </a:p>
            <a:p>
              <a:pPr>
                <a:spcAft>
                  <a:spcPts val="700"/>
                </a:spcAft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В ближайшие три года запланировано существенное расширение области применения оконной и дверной фурнитуры ФУТУРУСС</a:t>
              </a:r>
              <a:r>
                <a:rPr lang="en-US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многие из решений уже в реализованы или в проработке:</a:t>
              </a:r>
            </a:p>
            <a:p>
              <a:pPr>
                <a:spcAft>
                  <a:spcPts val="700"/>
                </a:spcAft>
              </a:pPr>
              <a:endParaRPr lang="ru-RU" sz="1400" dirty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 marL="285750" indent="-285750">
                <a:spcAft>
                  <a:spcPts val="700"/>
                </a:spcAft>
                <a:buFont typeface="Arial" panose="020B0604020202020204" pitchFamily="34" charset="0"/>
                <a:buChar char="•"/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Система </a:t>
              </a:r>
              <a:r>
                <a:rPr lang="ru-RU" sz="1400" dirty="0" err="1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многозапорных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дверных замков;</a:t>
              </a:r>
            </a:p>
            <a:p>
              <a:pPr marL="285750" indent="-285750">
                <a:spcAft>
                  <a:spcPts val="700"/>
                </a:spcAft>
                <a:buFont typeface="Arial" panose="020B0604020202020204" pitchFamily="34" charset="0"/>
                <a:buChar char="•"/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Фурнитура для </a:t>
              </a:r>
              <a:r>
                <a:rPr lang="ru-RU" sz="1400" dirty="0" err="1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штульповых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двухстворчатных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конструкций;</a:t>
              </a:r>
            </a:p>
            <a:p>
              <a:pPr marL="285750" indent="-285750">
                <a:spcAft>
                  <a:spcPts val="700"/>
                </a:spcAft>
                <a:buFont typeface="Arial" panose="020B0604020202020204" pitchFamily="34" charset="0"/>
                <a:buChar char="•"/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Оконная фурнитура со скрытыми петлями;</a:t>
              </a:r>
            </a:p>
            <a:p>
              <a:pPr marL="285750" indent="-285750">
                <a:spcAft>
                  <a:spcPts val="700"/>
                </a:spcAft>
                <a:buFont typeface="Arial" panose="020B0604020202020204" pitchFamily="34" charset="0"/>
                <a:buChar char="•"/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Фурнитура для алюминиевых конструкций в двух вариантах исполнения (16-мм фурнитурный паз и </a:t>
              </a:r>
              <a:r>
                <a:rPr lang="ru-RU" sz="1400" dirty="0" err="1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европаз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);</a:t>
              </a:r>
            </a:p>
            <a:p>
              <a:pPr marL="285750" indent="-285750">
                <a:spcAft>
                  <a:spcPts val="700"/>
                </a:spcAft>
                <a:buFont typeface="Arial" panose="020B0604020202020204" pitchFamily="34" charset="0"/>
                <a:buChar char="•"/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Система сдвижной фурнитуры для портальных конструкций.</a:t>
              </a:r>
              <a:endParaRPr lang="ru-RU" sz="1400" dirty="0">
                <a:solidFill>
                  <a:srgbClr val="1A486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660" y="5199509"/>
              <a:ext cx="291600" cy="277929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/>
        </p:nvSpPr>
        <p:spPr>
          <a:xfrm>
            <a:off x="4352749" y="2269549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✅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737555" y="2606615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✅</a:t>
            </a:r>
          </a:p>
        </p:txBody>
      </p:sp>
      <p:pic>
        <p:nvPicPr>
          <p:cNvPr id="11" name="Image2"/>
          <p:cNvPicPr/>
          <p:nvPr/>
        </p:nvPicPr>
        <p:blipFill>
          <a:blip r:embed="rId4"/>
          <a:stretch/>
        </p:blipFill>
        <p:spPr bwMode="auto">
          <a:xfrm>
            <a:off x="9536163" y="238891"/>
            <a:ext cx="243459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7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9578" y="346167"/>
            <a:ext cx="7247508" cy="408215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000" dirty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ПРЕИМУЩЕСТВА СИСТЕМЫ </a:t>
            </a:r>
            <a:r>
              <a:rPr lang="ru-RU" sz="2000" dirty="0" smtClean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ФУТУРУСС</a:t>
            </a:r>
            <a:endParaRPr lang="en-US" sz="2000" dirty="0">
              <a:solidFill>
                <a:srgbClr val="2466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860012"/>
            <a:ext cx="12192000" cy="0"/>
          </a:xfrm>
          <a:prstGeom prst="line">
            <a:avLst/>
          </a:prstGeom>
          <a:ln w="12700">
            <a:solidFill>
              <a:srgbClr val="B8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31"/>
          <p:cNvGrpSpPr/>
          <p:nvPr/>
        </p:nvGrpSpPr>
        <p:grpSpPr>
          <a:xfrm>
            <a:off x="109846" y="1203701"/>
            <a:ext cx="11336997" cy="1259319"/>
            <a:chOff x="506660" y="5143172"/>
            <a:chExt cx="11336997" cy="1259319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840579" y="5143172"/>
              <a:ext cx="11003078" cy="12593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400" dirty="0">
                  <a:solidFill>
                    <a:srgbClr val="B8222A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ВАРИАТИВНОСТЬ</a:t>
              </a:r>
              <a:endParaRPr lang="ru-RU" sz="1400" dirty="0" smtClean="0">
                <a:solidFill>
                  <a:srgbClr val="B8222A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>
                <a:spcAft>
                  <a:spcPts val="700"/>
                </a:spcAft>
              </a:pP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На выбор предлагается несколько вариантов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исполнения деталей: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основной привод с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одной или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двумя цапфами, с встроенными </a:t>
              </a:r>
              <a:r>
                <a:rPr lang="ru-RU" sz="1400" dirty="0" err="1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приподнимателем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-блокиратором или с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кнопкой-блокиратором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ножницы основного размера (с цапфой или без неё), угловые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передачи могут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быть обычными или </a:t>
              </a:r>
              <a:r>
                <a:rPr lang="ru-RU" sz="1400" dirty="0" err="1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взломоустойчивыми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Данная вариативность позволяет сформировать комплектацию, максимально соответствующую требованиям Заказчика.</a:t>
              </a:r>
              <a:endParaRPr lang="ru-RU" sz="1400" dirty="0">
                <a:solidFill>
                  <a:srgbClr val="1A486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660" y="5199509"/>
              <a:ext cx="291600" cy="277929"/>
            </a:xfrm>
            <a:prstGeom prst="rect">
              <a:avLst/>
            </a:prstGeom>
          </p:spPr>
        </p:pic>
      </p:grpSp>
      <p:grpSp>
        <p:nvGrpSpPr>
          <p:cNvPr id="17" name="Группа 16"/>
          <p:cNvGrpSpPr/>
          <p:nvPr/>
        </p:nvGrpSpPr>
        <p:grpSpPr>
          <a:xfrm>
            <a:off x="178857" y="2806708"/>
            <a:ext cx="11183107" cy="2749471"/>
            <a:chOff x="536270" y="5257310"/>
            <a:chExt cx="11183107" cy="2749471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840578" y="5257310"/>
              <a:ext cx="10878799" cy="27494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400" dirty="0">
                  <a:solidFill>
                    <a:srgbClr val="B8222A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СЕМЬ ТИПОВ ОТКРЫВАНИЯ</a:t>
              </a:r>
              <a:endParaRPr lang="ru-RU" sz="1400" dirty="0" smtClean="0">
                <a:solidFill>
                  <a:srgbClr val="B8222A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>
                <a:spcAft>
                  <a:spcPts val="700"/>
                </a:spcAft>
              </a:pP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Система позволяет сделать следующие типы открываний: </a:t>
              </a:r>
              <a:endParaRPr lang="ru-RU" sz="1400" dirty="0" smtClean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 marL="342900" indent="-342900">
                <a:spcAft>
                  <a:spcPts val="700"/>
                </a:spcAft>
                <a:buFont typeface="+mj-lt"/>
                <a:buAutoNum type="arabicPeriod"/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поворотный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endParaRPr lang="ru-RU" sz="1400" dirty="0" smtClean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 marL="342900" indent="-342900">
                <a:spcAft>
                  <a:spcPts val="700"/>
                </a:spcAft>
                <a:buFont typeface="+mj-lt"/>
                <a:buAutoNum type="arabicPeriod"/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поворотно-откидной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endParaRPr lang="ru-RU" sz="1400" dirty="0" smtClean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 marL="342900" indent="-342900">
                <a:spcAft>
                  <a:spcPts val="700"/>
                </a:spcAft>
                <a:buFont typeface="+mj-lt"/>
                <a:buAutoNum type="arabicPeriod"/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фрамужный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endParaRPr lang="ru-RU" sz="1400" dirty="0" smtClean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 marL="342900" indent="-342900">
                <a:spcAft>
                  <a:spcPts val="700"/>
                </a:spcAft>
                <a:buFont typeface="+mj-lt"/>
                <a:buAutoNum type="arabicPeriod"/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дверной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endParaRPr lang="ru-RU" sz="1400" dirty="0" smtClean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 marL="342900" indent="-342900">
                <a:spcAft>
                  <a:spcPts val="700"/>
                </a:spcAft>
                <a:buFont typeface="+mj-lt"/>
                <a:buAutoNum type="arabicPeriod"/>
              </a:pPr>
              <a:r>
                <a:rPr lang="ru-RU" sz="1400" dirty="0" err="1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штульповый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endParaRPr lang="ru-RU" sz="1400" dirty="0" smtClean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 marL="342900" indent="-342900">
                <a:spcAft>
                  <a:spcPts val="700"/>
                </a:spcAft>
                <a:buFont typeface="+mj-lt"/>
                <a:buAutoNum type="arabicPeriod"/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поворотно-выдвижной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(3D-проветривание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),</a:t>
              </a:r>
            </a:p>
            <a:p>
              <a:pPr marL="342900" indent="-342900">
                <a:spcAft>
                  <a:spcPts val="700"/>
                </a:spcAft>
                <a:buFont typeface="+mj-lt"/>
                <a:buAutoNum type="arabicPeriod"/>
              </a:pPr>
              <a:r>
                <a:rPr lang="ru-RU" sz="1400" dirty="0" err="1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тилт-фёст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(</a:t>
              </a:r>
              <a:r>
                <a:rPr lang="ru-RU" sz="1400" dirty="0" err="1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откидно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-поворотная створка с функцией детской безопасности).</a:t>
              </a:r>
              <a:endParaRPr lang="ru-RU" sz="1400" dirty="0">
                <a:solidFill>
                  <a:srgbClr val="1A486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270" y="5322976"/>
              <a:ext cx="233578" cy="316800"/>
            </a:xfrm>
            <a:prstGeom prst="rect">
              <a:avLst/>
            </a:prstGeom>
          </p:spPr>
        </p:pic>
      </p:grpSp>
      <p:pic>
        <p:nvPicPr>
          <p:cNvPr id="11" name="Image2"/>
          <p:cNvPicPr/>
          <p:nvPr/>
        </p:nvPicPr>
        <p:blipFill>
          <a:blip r:embed="rId5"/>
          <a:stretch/>
        </p:blipFill>
        <p:spPr bwMode="auto">
          <a:xfrm>
            <a:off x="9536163" y="238891"/>
            <a:ext cx="243459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1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oxy.imgsmail.ru/?e=1739682250&amp;email=neil63%40mail.ru&amp;flags=0&amp;h=950IGJ_4_CNHHmke-uIHgg&amp;is_https=1&amp;url173=aW1nLnVzNS11c25kci5jb20vZW4vdjUvdXNlci1maWxlcz91c2VySWQ9NTU5Nzg2MSZyZXNvdXJjZT1oaW1nJmRpc3Bvc2l0aW9uPWlubGluZSZuYW1lPTYxYmZvODRja3J4NXViaXFja2txZnR0b2U3ODc4ZG1hZHB5d25keDFncm5oNnlpaWY4MzFqemhnNGp5cWVrZXJ1cWo4cjk0NWk2ajR0NTllaWI0a29ycG84ajR3MWdnYTgzeTMzc3o5OGRlc3k3bjFxaDhjemVrNXkxazFqaW80YzY2c2dlcnk3c244eG5mM210cTc3amJhZXJ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18312" cy="681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47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47"/>
          <a:stretch/>
        </p:blipFill>
        <p:spPr>
          <a:xfrm>
            <a:off x="0" y="0"/>
            <a:ext cx="12211062" cy="664754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5670806"/>
            <a:ext cx="12192000" cy="11871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1663" y="5986502"/>
            <a:ext cx="68643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59565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ПРЕИМУЩЕСТВА СИСТЕМЫ ФУТУРУСС</a:t>
            </a:r>
            <a:endParaRPr lang="ru-RU" sz="2800" dirty="0">
              <a:solidFill>
                <a:srgbClr val="59565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31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9578" y="346167"/>
            <a:ext cx="7247508" cy="408215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000" dirty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ПРЕИМУЩЕСТВА СИСТЕМЫ </a:t>
            </a:r>
            <a:r>
              <a:rPr lang="ru-RU" sz="2000" dirty="0" smtClean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ФУТУРУСС</a:t>
            </a:r>
            <a:endParaRPr lang="en-US" sz="2000" dirty="0">
              <a:solidFill>
                <a:srgbClr val="2466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860012"/>
            <a:ext cx="12192000" cy="0"/>
          </a:xfrm>
          <a:prstGeom prst="line">
            <a:avLst/>
          </a:prstGeom>
          <a:ln w="12700">
            <a:solidFill>
              <a:srgbClr val="B8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3"/>
          <p:cNvGrpSpPr/>
          <p:nvPr/>
        </p:nvGrpSpPr>
        <p:grpSpPr>
          <a:xfrm>
            <a:off x="99578" y="1111656"/>
            <a:ext cx="11744490" cy="4562788"/>
            <a:chOff x="311537" y="158455"/>
            <a:chExt cx="11036508" cy="4562788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671537" y="158455"/>
              <a:ext cx="10676508" cy="45627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400" dirty="0">
                  <a:solidFill>
                    <a:srgbClr val="B8222A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КАЧЕСТВО</a:t>
              </a:r>
              <a:endParaRPr lang="ru-RU" sz="1400" dirty="0" smtClean="0">
                <a:solidFill>
                  <a:srgbClr val="B8222A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 algn="just">
                <a:spcAft>
                  <a:spcPts val="700"/>
                </a:spcAft>
              </a:pP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Качество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системы – это 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качество всех её отдельных элементов, работающих как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единое целое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От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лаженные технологические процессы, передовое оборудование,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а также пооперационный и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итоговый контроль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обеспечивают соответствие продукции высоким требованиям к качеству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изготовления отдельных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узлов и их совместимости.</a:t>
              </a:r>
            </a:p>
            <a:p>
              <a:pPr algn="just">
                <a:spcAft>
                  <a:spcPts val="700"/>
                </a:spcAft>
              </a:pPr>
              <a:endParaRPr lang="ru-RU" sz="1400" dirty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 algn="just">
                <a:spcAft>
                  <a:spcPts val="700"/>
                </a:spcAft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На предприятии внедрена система управления качеством, подтверждена сертификатом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соответствия системы менеджмента качества ISO 9001:2008</a:t>
              </a:r>
            </a:p>
            <a:p>
              <a:pPr algn="just">
                <a:spcAft>
                  <a:spcPts val="700"/>
                </a:spcAft>
              </a:pPr>
              <a:endParaRPr lang="ru-RU" sz="1400" dirty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 algn="just">
                <a:spcAft>
                  <a:spcPts val="700"/>
                </a:spcAft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Надёжность и качество фурнитуры подтверждаются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сертификатами соответствия ГОССТАНДАРТА РОССИИ на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поворотно-откидную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фурнитуру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по ГОСТ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30777-2001 и ГОСТ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538-2001.</a:t>
              </a:r>
            </a:p>
            <a:p>
              <a:pPr algn="just">
                <a:spcAft>
                  <a:spcPts val="700"/>
                </a:spcAft>
              </a:pPr>
              <a:endParaRPr lang="ru-RU" sz="1400" dirty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 algn="just">
                <a:spcAft>
                  <a:spcPts val="700"/>
                </a:spcAft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Подтвержденная независимыми сертификационными испытаниями долговечность фурнитуры составляет 42800 циклов открывания-закрывания, что более чем в два раза превышает требования ГОСТ 30777 (20 000 циклов). При ежедневном открывании створки шесть раз в день это соответствует 20-летней эксплуатации окна.</a:t>
              </a:r>
            </a:p>
            <a:p>
              <a:pPr>
                <a:spcAft>
                  <a:spcPts val="700"/>
                </a:spcAft>
              </a:pPr>
              <a:endParaRPr lang="ru-RU" sz="1400" dirty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 algn="just">
                <a:spcAft>
                  <a:spcPts val="700"/>
                </a:spcAft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Полная локализация производства в РФ, производственные мощности и сформированные складские запасы позволяют обеспечить спрос и достичь 50% доли на рынке оконной фурнитуры РФ.</a:t>
              </a:r>
              <a:endParaRPr lang="ru-RU" sz="1400" dirty="0">
                <a:solidFill>
                  <a:srgbClr val="1A486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537" y="158455"/>
              <a:ext cx="360000" cy="360000"/>
            </a:xfrm>
            <a:prstGeom prst="rect">
              <a:avLst/>
            </a:prstGeom>
          </p:spPr>
        </p:pic>
      </p:grpSp>
      <p:pic>
        <p:nvPicPr>
          <p:cNvPr id="10" name="Image2"/>
          <p:cNvPicPr/>
          <p:nvPr/>
        </p:nvPicPr>
        <p:blipFill>
          <a:blip r:embed="rId4"/>
          <a:stretch/>
        </p:blipFill>
        <p:spPr bwMode="auto">
          <a:xfrm>
            <a:off x="9536163" y="238891"/>
            <a:ext cx="243459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9578" y="346167"/>
            <a:ext cx="7247508" cy="408215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000" dirty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ПРЕИМУЩЕСТВА СИСТЕМЫ </a:t>
            </a:r>
            <a:r>
              <a:rPr lang="ru-RU" sz="2000" dirty="0" smtClean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ФУТУРУСС</a:t>
            </a:r>
            <a:endParaRPr lang="en-US" sz="2000" dirty="0">
              <a:solidFill>
                <a:srgbClr val="2466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860012"/>
            <a:ext cx="12192000" cy="0"/>
          </a:xfrm>
          <a:prstGeom prst="line">
            <a:avLst/>
          </a:prstGeom>
          <a:ln w="12700">
            <a:solidFill>
              <a:srgbClr val="B8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Группа 28"/>
          <p:cNvGrpSpPr/>
          <p:nvPr/>
        </p:nvGrpSpPr>
        <p:grpSpPr>
          <a:xfrm>
            <a:off x="459578" y="1140830"/>
            <a:ext cx="11343598" cy="1564531"/>
            <a:chOff x="500059" y="1351142"/>
            <a:chExt cx="11343598" cy="1564531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840579" y="1351142"/>
              <a:ext cx="11003078" cy="15645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400" dirty="0" smtClean="0">
                  <a:solidFill>
                    <a:srgbClr val="B8222A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ЗАЩИТНО-ДЕКОРАТИВНОЕ ПОКРЫТИЕ</a:t>
              </a:r>
            </a:p>
            <a:p>
              <a:pPr>
                <a:spcAft>
                  <a:spcPts val="700"/>
                </a:spcAft>
              </a:pPr>
              <a:r>
                <a:rPr lang="ru-RU" sz="1400" dirty="0" err="1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Трехслойное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экологически безопасное антикоррозийное покрытие, состоящее из цинка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r>
                <a:rPr lang="ru-RU" sz="1400" dirty="0" err="1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трехвалентного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хрома и лакового напыления. Выполнено на современном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гальваническом оборудовании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и обеспечивает фурнитуре срок службы не менее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/>
              </a:r>
              <a:b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</a:b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10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лет.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Применение трёхвалентного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хрома в гальваническом покрытии полностью соответствует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высоким европейским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экологическим стандартам производства.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Подтверждено протоколом сертификационных испытаний ЦСОДТ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ОТ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27.06.2023.</a:t>
              </a:r>
              <a:endParaRPr lang="ru-RU" sz="1400" dirty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>
                <a:spcAft>
                  <a:spcPts val="700"/>
                </a:spcAft>
              </a:pPr>
              <a:endParaRPr lang="ru-RU" sz="1400" dirty="0">
                <a:solidFill>
                  <a:srgbClr val="1A486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059" y="1369094"/>
              <a:ext cx="304803" cy="292967"/>
            </a:xfrm>
            <a:prstGeom prst="rect">
              <a:avLst/>
            </a:prstGeom>
          </p:spPr>
        </p:pic>
      </p:grpSp>
      <p:grpSp>
        <p:nvGrpSpPr>
          <p:cNvPr id="14" name="Группа 13"/>
          <p:cNvGrpSpPr/>
          <p:nvPr/>
        </p:nvGrpSpPr>
        <p:grpSpPr>
          <a:xfrm>
            <a:off x="1615744" y="2587417"/>
            <a:ext cx="3439890" cy="3439888"/>
            <a:chOff x="1458684" y="1180639"/>
            <a:chExt cx="3439890" cy="3439888"/>
          </a:xfrm>
        </p:grpSpPr>
        <p:sp>
          <p:nvSpPr>
            <p:cNvPr id="15" name="Овал 14"/>
            <p:cNvSpPr/>
            <p:nvPr/>
          </p:nvSpPr>
          <p:spPr>
            <a:xfrm>
              <a:off x="1458684" y="1180639"/>
              <a:ext cx="3439890" cy="3439888"/>
            </a:xfrm>
            <a:prstGeom prst="ellipse">
              <a:avLst/>
            </a:prstGeom>
            <a:noFill/>
            <a:ln w="19050">
              <a:solidFill>
                <a:srgbClr val="00A0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6629" y="1298583"/>
              <a:ext cx="3204000" cy="3204000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0" y="6145249"/>
            <a:ext cx="73238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Коррозионная стойкость превосходит требования для максимального 5 класса (480 часов в ванне соляного тумана до появления следов ржавчины).</a:t>
            </a:r>
          </a:p>
          <a:p>
            <a:pPr algn="ctr"/>
            <a:r>
              <a:rPr lang="ru-RU" sz="1400" dirty="0" smtClean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Реально достигнутое значение – 655 часов</a:t>
            </a:r>
            <a:endParaRPr lang="ru-RU" sz="1400" dirty="0">
              <a:solidFill>
                <a:srgbClr val="59565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0040" y="2668726"/>
            <a:ext cx="3506234" cy="3875060"/>
          </a:xfrm>
          <a:prstGeom prst="rect">
            <a:avLst/>
          </a:prstGeom>
        </p:spPr>
      </p:pic>
      <p:pic>
        <p:nvPicPr>
          <p:cNvPr id="13" name="Image2"/>
          <p:cNvPicPr/>
          <p:nvPr/>
        </p:nvPicPr>
        <p:blipFill>
          <a:blip r:embed="rId6"/>
          <a:stretch/>
        </p:blipFill>
        <p:spPr bwMode="auto">
          <a:xfrm>
            <a:off x="9536163" y="238891"/>
            <a:ext cx="243459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54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9578" y="346167"/>
            <a:ext cx="7247508" cy="408215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000" dirty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ПРЕИМУЩЕСТВА СИСТЕМЫ </a:t>
            </a:r>
            <a:r>
              <a:rPr lang="ru-RU" sz="2000" dirty="0" smtClean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ФУТУРУСС</a:t>
            </a:r>
            <a:endParaRPr lang="en-US" sz="2000" dirty="0">
              <a:solidFill>
                <a:srgbClr val="2466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860012"/>
            <a:ext cx="12192000" cy="0"/>
          </a:xfrm>
          <a:prstGeom prst="line">
            <a:avLst/>
          </a:prstGeom>
          <a:ln w="12700">
            <a:solidFill>
              <a:srgbClr val="B8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112" b="1"/>
          <a:stretch/>
        </p:blipFill>
        <p:spPr>
          <a:xfrm>
            <a:off x="7588043" y="1948132"/>
            <a:ext cx="4131334" cy="4836002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233058" y="1006025"/>
            <a:ext cx="7556927" cy="2605842"/>
            <a:chOff x="436390" y="3317034"/>
            <a:chExt cx="7074113" cy="2605842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840580" y="3317034"/>
              <a:ext cx="6669923" cy="26058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700"/>
                </a:spcAft>
              </a:pPr>
              <a:r>
                <a:rPr lang="ru-RU" sz="1400" dirty="0" smtClean="0">
                  <a:solidFill>
                    <a:srgbClr val="B8222A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ДИЗАЙН</a:t>
              </a:r>
            </a:p>
            <a:p>
              <a:pPr algn="just">
                <a:spcAft>
                  <a:spcPts val="700"/>
                </a:spcAft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В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зависимости от исполнения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окно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может быть укомплектовано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декоративными накладками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и ручками в цвет оконного профиля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В стандартной программе поставок три популярных цвета – белый, коричневый и черный. Для реализации особенных дизайнерских решений есть возможность поставки оконной фурнитуры не не только в серебристом, но и в черном исполнении, а с февраля 2025 года – в цвете антрацит!</a:t>
              </a:r>
            </a:p>
            <a:p>
              <a:pPr algn="just">
                <a:spcAft>
                  <a:spcPts val="700"/>
                </a:spcAft>
              </a:pPr>
              <a:endParaRPr lang="ru-RU" sz="1400" dirty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 algn="just">
                <a:spcAft>
                  <a:spcPts val="700"/>
                </a:spcAft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 весны 2025 года – скрытые петли!</a:t>
              </a:r>
              <a:endParaRPr lang="ru-RU" sz="1400" dirty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 algn="just">
                <a:spcAft>
                  <a:spcPts val="700"/>
                </a:spcAft>
              </a:pPr>
              <a:endParaRPr lang="ru-RU" sz="1400" dirty="0">
                <a:solidFill>
                  <a:srgbClr val="1A486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390" y="3327083"/>
              <a:ext cx="360000" cy="360000"/>
            </a:xfrm>
            <a:prstGeom prst="rect">
              <a:avLst/>
            </a:prstGeom>
          </p:spPr>
        </p:pic>
      </p:grpSp>
      <p:pic>
        <p:nvPicPr>
          <p:cNvPr id="10" name="Image2"/>
          <p:cNvPicPr/>
          <p:nvPr/>
        </p:nvPicPr>
        <p:blipFill>
          <a:blip r:embed="rId5"/>
          <a:stretch/>
        </p:blipFill>
        <p:spPr bwMode="auto">
          <a:xfrm>
            <a:off x="9536163" y="238891"/>
            <a:ext cx="2434590" cy="495300"/>
          </a:xfrm>
          <a:prstGeom prst="rect">
            <a:avLst/>
          </a:prstGeom>
        </p:spPr>
      </p:pic>
      <p:pic>
        <p:nvPicPr>
          <p:cNvPr id="1026" name="Picture 2" descr="https://proxy.imgsmail.ru/?e=1740119207&amp;email=n.valiulin%40futuruss.ru&amp;flags=2&amp;h=-sWe3JA823vbGKhq2f1g3A&amp;is_https=1&amp;url173=aW1nLnVzNS11c25kci5jb20vZW4vdjUvdXNlci1maWxlcz91c2VySWQ9NTU5Nzg2MSZyZXNvdXJjZT1oaW1nJmRpc3Bvc2l0aW9uPWlubGluZSZuYW1lPTY5ZzRkM3NhbnQ1eWhpaXFja2txZnR0b2U3ODc4ZG1hZHB5d25keDFncm5oNnlpaWY4MzFqemhnNGp5cWVrZXJ1N2NjaTFqcG0xdWVndHRpdGZ6YnVldzlxcTNvMTViNnNibm11dXN4cnk0ZGppeXJnY2JvZTRleGlhYTY2ejN0ZGFiY2huc3R1d2VwaTFzdzU2YXU5eW90aW9j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3" t="20073" r="7492" b="16998"/>
          <a:stretch/>
        </p:blipFill>
        <p:spPr bwMode="auto">
          <a:xfrm>
            <a:off x="754096" y="3471659"/>
            <a:ext cx="4832604" cy="215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13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482"/>
          <a:stretch/>
        </p:blipFill>
        <p:spPr>
          <a:xfrm>
            <a:off x="140449" y="2310352"/>
            <a:ext cx="4778651" cy="36902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9578" y="346167"/>
            <a:ext cx="7247508" cy="408215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000" dirty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ПРЕИМУЩЕСТВА СИСТЕМЫ </a:t>
            </a:r>
            <a:r>
              <a:rPr lang="ru-RU" sz="2000" dirty="0" smtClean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ФУТУРУСС</a:t>
            </a:r>
            <a:endParaRPr lang="en-US" sz="2000" dirty="0">
              <a:solidFill>
                <a:srgbClr val="2466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860012"/>
            <a:ext cx="12192000" cy="0"/>
          </a:xfrm>
          <a:prstGeom prst="line">
            <a:avLst/>
          </a:prstGeom>
          <a:ln w="12700">
            <a:solidFill>
              <a:srgbClr val="B8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9377" y="419626"/>
            <a:ext cx="1440000" cy="188743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224431" y="1053932"/>
            <a:ext cx="11780626" cy="1474763"/>
            <a:chOff x="426721" y="1351142"/>
            <a:chExt cx="11292656" cy="1474763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840578" y="1351142"/>
              <a:ext cx="10878799" cy="14747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400" dirty="0" smtClean="0">
                  <a:solidFill>
                    <a:srgbClr val="B8222A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ТЕХНОЛОГИЧНОСТЬ В МОНТАЖЕ И ЭКСПЛУАТАЦИИ</a:t>
              </a:r>
            </a:p>
            <a:p>
              <a:pPr algn="just">
                <a:spcAft>
                  <a:spcPts val="700"/>
                </a:spcAft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Простые и интуитивно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понятные схемы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комплектации.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Дополнительные опции могут быть установлены на готовом окне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без замены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деталей обвязки. Взаимозаменяемость элементов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– многие элементы, например угловые передачи и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удлинители являются взаимозаменяемыми. Предустановленные </a:t>
              </a:r>
              <a:r>
                <a:rPr lang="ru-RU" sz="1400" dirty="0" err="1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приподниматель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-блокиратор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кнопка-блокиратор, фиксатор откидывания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– экономия времени производства окна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Все регулировки выполняются одним шестигранным ключом 4 мм (SW4). </a:t>
              </a:r>
              <a:endParaRPr lang="ru-RU" sz="1400" dirty="0">
                <a:solidFill>
                  <a:srgbClr val="1A486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21" y="1420887"/>
              <a:ext cx="379338" cy="379338"/>
            </a:xfrm>
            <a:prstGeom prst="rect">
              <a:avLst/>
            </a:prstGeom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74520" flipH="1">
            <a:off x="11304919" y="1692019"/>
            <a:ext cx="316799" cy="141606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89" b="19868"/>
          <a:stretch/>
        </p:blipFill>
        <p:spPr>
          <a:xfrm>
            <a:off x="4796007" y="2400053"/>
            <a:ext cx="7085957" cy="40474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/>
          <a:srcRect l="22724" t="5778"/>
          <a:stretch/>
        </p:blipFill>
        <p:spPr>
          <a:xfrm>
            <a:off x="224431" y="5409626"/>
            <a:ext cx="1389605" cy="144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52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9578" y="346167"/>
            <a:ext cx="7247508" cy="408215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000" dirty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ПРЕИМУЩЕСТВА СИСТЕМЫ </a:t>
            </a:r>
            <a:r>
              <a:rPr lang="ru-RU" sz="2000" dirty="0" smtClean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ФУТУРУСС</a:t>
            </a:r>
            <a:endParaRPr lang="en-US" sz="2000" dirty="0">
              <a:solidFill>
                <a:srgbClr val="2466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860012"/>
            <a:ext cx="12192000" cy="0"/>
          </a:xfrm>
          <a:prstGeom prst="line">
            <a:avLst/>
          </a:prstGeom>
          <a:ln w="12700">
            <a:solidFill>
              <a:srgbClr val="B8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15"/>
          <p:cNvGrpSpPr/>
          <p:nvPr/>
        </p:nvGrpSpPr>
        <p:grpSpPr>
          <a:xfrm>
            <a:off x="224431" y="1377954"/>
            <a:ext cx="11343598" cy="612988"/>
            <a:chOff x="500059" y="4238235"/>
            <a:chExt cx="11343598" cy="612988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840579" y="4238235"/>
              <a:ext cx="11003078" cy="612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400" dirty="0">
                  <a:solidFill>
                    <a:srgbClr val="B8222A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УНИВЕРСАЛЬНОСТЬ</a:t>
              </a:r>
              <a:endParaRPr lang="ru-RU" sz="1400" dirty="0" smtClean="0">
                <a:solidFill>
                  <a:srgbClr val="B8222A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 algn="just">
                <a:spcAft>
                  <a:spcPts val="700"/>
                </a:spcAft>
              </a:pP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Минимальное количество правых и левых элементов. Существенная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оптимизация логистических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издержек.</a:t>
              </a:r>
              <a:endParaRPr lang="ru-RU" sz="1400" dirty="0">
                <a:solidFill>
                  <a:srgbClr val="1A486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059" y="4302593"/>
              <a:ext cx="291600" cy="263532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178366" y="2562468"/>
            <a:ext cx="11336510" cy="1043876"/>
            <a:chOff x="507147" y="2902410"/>
            <a:chExt cx="11336510" cy="1043876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840579" y="2902410"/>
              <a:ext cx="11003078" cy="10438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400" dirty="0">
                  <a:solidFill>
                    <a:srgbClr val="B8222A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ЁМКОСТЬ </a:t>
              </a:r>
              <a:r>
                <a:rPr lang="ru-RU" sz="1400" dirty="0" smtClean="0">
                  <a:solidFill>
                    <a:srgbClr val="B8222A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СИСТЕМЫ</a:t>
              </a:r>
            </a:p>
            <a:p>
              <a:pPr algn="just">
                <a:spcAft>
                  <a:spcPts val="700"/>
                </a:spcAft>
              </a:pP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Оптимальное количество элементов фурнитуры сокращает время монтажа, а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также исключает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ошибки при сборке. Универсальность большинства элементов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позволяет существенно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сократить номенклатуру склада и увеличить диапазон использования.</a:t>
              </a:r>
              <a:endParaRPr lang="ru-RU" sz="1400" dirty="0">
                <a:solidFill>
                  <a:srgbClr val="1A486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147" y="2902410"/>
              <a:ext cx="290626" cy="291600"/>
            </a:xfrm>
            <a:prstGeom prst="rect">
              <a:avLst/>
            </a:prstGeom>
          </p:spPr>
        </p:pic>
      </p:grpSp>
      <p:grpSp>
        <p:nvGrpSpPr>
          <p:cNvPr id="26" name="Группа 25"/>
          <p:cNvGrpSpPr/>
          <p:nvPr/>
        </p:nvGrpSpPr>
        <p:grpSpPr>
          <a:xfrm>
            <a:off x="141092" y="3833308"/>
            <a:ext cx="11744490" cy="1259319"/>
            <a:chOff x="311537" y="158455"/>
            <a:chExt cx="11036508" cy="1259319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671537" y="158455"/>
              <a:ext cx="10676508" cy="12593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400" dirty="0" smtClean="0">
                  <a:solidFill>
                    <a:srgbClr val="B8222A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БЕЗОПАСНОСТЬ</a:t>
              </a:r>
            </a:p>
            <a:p>
              <a:pPr algn="just">
                <a:spcAft>
                  <a:spcPts val="700"/>
                </a:spcAft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Оконная фурнитура позволяет обеспечить противовзломность в соответствии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 требованиями ГОСТ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31462-2021 «Блоки оконные защитные» (сейчас проходит сертификация). Также реализовано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системное и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запатентованное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решение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по обеспечению детской безопасности в соответствии с разделом  6.2. ГОСТ 23166-2024 «Требования к изделиям, обеспечивающее безопасность использования их детьми» - фурнитура </a:t>
              </a:r>
              <a:r>
                <a:rPr lang="ru-RU" sz="1400" dirty="0" err="1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тилт-фёрст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</a:t>
              </a:r>
              <a:endParaRPr lang="ru-RU" sz="1400" dirty="0">
                <a:solidFill>
                  <a:srgbClr val="1A486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537" y="158455"/>
              <a:ext cx="360000" cy="360000"/>
            </a:xfrm>
            <a:prstGeom prst="rect">
              <a:avLst/>
            </a:prstGeom>
          </p:spPr>
        </p:pic>
      </p:grpSp>
      <p:pic>
        <p:nvPicPr>
          <p:cNvPr id="14" name="Image2"/>
          <p:cNvPicPr/>
          <p:nvPr/>
        </p:nvPicPr>
        <p:blipFill>
          <a:blip r:embed="rId6"/>
          <a:stretch/>
        </p:blipFill>
        <p:spPr bwMode="auto">
          <a:xfrm>
            <a:off x="9536163" y="238891"/>
            <a:ext cx="243459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77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8525671" y="3017306"/>
            <a:ext cx="2559433" cy="2559433"/>
            <a:chOff x="3552120" y="3626245"/>
            <a:chExt cx="3066656" cy="3066656"/>
          </a:xfrm>
        </p:grpSpPr>
        <p:sp>
          <p:nvSpPr>
            <p:cNvPr id="13" name="Овал 12"/>
            <p:cNvSpPr/>
            <p:nvPr/>
          </p:nvSpPr>
          <p:spPr>
            <a:xfrm>
              <a:off x="3552120" y="3626245"/>
              <a:ext cx="3066656" cy="306665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466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+</a:t>
              </a:r>
              <a:endParaRPr lang="ru-RU" dirty="0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42038" y="3896526"/>
              <a:ext cx="686817" cy="2545159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9578" y="346167"/>
            <a:ext cx="7247508" cy="408215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000" dirty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ПРЕИМУЩЕСТВА СИСТЕМЫ </a:t>
            </a:r>
            <a:r>
              <a:rPr lang="ru-RU" sz="2000" dirty="0" smtClean="0">
                <a:solidFill>
                  <a:srgbClr val="24669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ФУТУРУСС</a:t>
            </a:r>
            <a:endParaRPr lang="en-US" sz="2000" dirty="0">
              <a:solidFill>
                <a:srgbClr val="24669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860012"/>
            <a:ext cx="12192000" cy="0"/>
          </a:xfrm>
          <a:prstGeom prst="line">
            <a:avLst/>
          </a:prstGeom>
          <a:ln w="12700">
            <a:solidFill>
              <a:srgbClr val="B822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>
            <a:off x="399193" y="1111656"/>
            <a:ext cx="11219318" cy="1690206"/>
            <a:chOff x="500059" y="1351142"/>
            <a:chExt cx="11219318" cy="1690206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840578" y="1351142"/>
              <a:ext cx="10878799" cy="16902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400" dirty="0">
                  <a:solidFill>
                    <a:srgbClr val="B8222A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ВЫСОКИЙ СТАНДАРТ БАЗОВОГО КОМПЛЕКТА</a:t>
              </a:r>
              <a:endParaRPr lang="ru-RU" sz="1400" dirty="0" smtClean="0">
                <a:solidFill>
                  <a:srgbClr val="B8222A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>
                <a:spcAft>
                  <a:spcPts val="700"/>
                </a:spcAft>
              </a:pP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Даже стандартные ножницы первого размера оснащены встроенным доводчиком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для комфортного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закрывания окна и дополнительно обеспечивают прижим створки к раме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Так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же в базовой комплектации в ножницах установлен фиксатор створки в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откинутом положении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что предотвращает самопроизвольное закрывание створки от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сквозняка.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Для окон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системы ФУТУРУСС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используются высококачественные </a:t>
              </a:r>
              <a:r>
                <a:rPr lang="ru-RU" sz="1400" dirty="0" err="1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воздухонаполненные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уплотнители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из EPDM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Армирующие профили для системы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ФУТУРУСС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проходят тщательный контроль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на соответствие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геометрии профиля. Для производства армирования системы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ФУТУРУСС используется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прокатный оцинкованный лист толщиной не менее 1,5 мм в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строгом соответствии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с допусками.</a:t>
              </a:r>
              <a:endParaRPr lang="ru-RU" sz="1400" dirty="0">
                <a:solidFill>
                  <a:srgbClr val="1A486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059" y="1387010"/>
              <a:ext cx="306000" cy="254360"/>
            </a:xfrm>
            <a:prstGeom prst="rect">
              <a:avLst/>
            </a:prstGeom>
          </p:spPr>
        </p:pic>
      </p:grpSp>
      <p:grpSp>
        <p:nvGrpSpPr>
          <p:cNvPr id="11" name="Группа 10"/>
          <p:cNvGrpSpPr/>
          <p:nvPr/>
        </p:nvGrpSpPr>
        <p:grpSpPr>
          <a:xfrm>
            <a:off x="399193" y="3276998"/>
            <a:ext cx="11219318" cy="2964914"/>
            <a:chOff x="500059" y="3735113"/>
            <a:chExt cx="11219318" cy="296491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840578" y="3735113"/>
              <a:ext cx="10878799" cy="29649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700"/>
                </a:spcAft>
              </a:pPr>
              <a:r>
                <a:rPr lang="ru-RU" sz="1400" dirty="0">
                  <a:solidFill>
                    <a:srgbClr val="B8222A"/>
                  </a:solidFill>
                  <a:latin typeface="Open Sans Semibold" panose="020B0706030804020204" pitchFamily="34" charset="0"/>
                  <a:ea typeface="Open Sans Semibold" panose="020B0706030804020204" pitchFamily="34" charset="0"/>
                  <a:cs typeface="Open Sans Semibold" panose="020B0706030804020204" pitchFamily="34" charset="0"/>
                </a:rPr>
                <a:t>БОЛЬШОЙ ВЫБОР ДОПОЛНИТЕЛЬНЫХ ОПЦИЙ</a:t>
              </a:r>
              <a:endParaRPr lang="ru-RU" sz="1400" dirty="0" smtClean="0">
                <a:solidFill>
                  <a:srgbClr val="B8222A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>
                <a:spcAft>
                  <a:spcPts val="700"/>
                </a:spcAft>
              </a:pP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Окно можно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оснастить:</a:t>
              </a:r>
            </a:p>
            <a:p>
              <a:pPr>
                <a:spcAft>
                  <a:spcPts val="700"/>
                </a:spcAft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 </a:t>
              </a:r>
              <a:r>
                <a:rPr lang="ru-RU" sz="1400" dirty="0" err="1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микровентиляцией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, </a:t>
              </a:r>
              <a:endParaRPr lang="ru-RU" sz="1400" dirty="0" smtClean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>
                <a:spcAft>
                  <a:spcPts val="700"/>
                </a:spcAft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пошаговым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проветриванием, </a:t>
              </a:r>
              <a:endParaRPr lang="ru-RU" sz="1400" dirty="0" smtClean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>
                <a:spcAft>
                  <a:spcPts val="700"/>
                </a:spcAft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ограничителем угла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откидывания створки, </a:t>
              </a:r>
              <a:endParaRPr lang="ru-RU" sz="1400" dirty="0" smtClean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>
                <a:spcAft>
                  <a:spcPts val="700"/>
                </a:spcAft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ограничителем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хода цапфы (для поворотных окон), </a:t>
              </a:r>
              <a:endParaRPr lang="ru-RU" sz="1400" dirty="0" smtClean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>
                <a:spcAft>
                  <a:spcPts val="700"/>
                </a:spcAft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балконной защелкой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. </a:t>
              </a:r>
              <a:endParaRPr lang="ru-RU" sz="1400" dirty="0" smtClean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>
                <a:spcAft>
                  <a:spcPts val="700"/>
                </a:spcAft>
              </a:pPr>
              <a:endParaRPr lang="ru-RU" sz="1400" dirty="0">
                <a:solidFill>
                  <a:srgbClr val="59565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  <a:p>
              <a:pPr>
                <a:spcAft>
                  <a:spcPts val="700"/>
                </a:spcAft>
              </a:pP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На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выбор предлагается </a:t>
              </a:r>
              <a:r>
                <a:rPr lang="ru-RU" sz="1400" dirty="0" err="1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приподниматель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-блокиратор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2 в 1,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который предотвратит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провисание створки и её выпадение, либо кнопка-блокиратор с </a:t>
              </a:r>
              <a:r>
                <a:rPr lang="ru-RU" sz="1400" dirty="0" smtClean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функцией предотвращения </a:t>
              </a:r>
              <a:r>
                <a:rPr lang="ru-RU" sz="1400" dirty="0">
                  <a:solidFill>
                    <a:srgbClr val="595651"/>
                  </a:solidFill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rPr>
                <a:t>неправильного открывания при откинутой створке.</a:t>
              </a:r>
              <a:endParaRPr lang="ru-RU" sz="1400" dirty="0">
                <a:solidFill>
                  <a:srgbClr val="1A486E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endParaRP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059" y="3772851"/>
              <a:ext cx="306000" cy="315422"/>
            </a:xfrm>
            <a:prstGeom prst="rect">
              <a:avLst/>
            </a:prstGeom>
          </p:spPr>
        </p:pic>
      </p:grpSp>
      <p:pic>
        <p:nvPicPr>
          <p:cNvPr id="15" name="Image2"/>
          <p:cNvPicPr/>
          <p:nvPr/>
        </p:nvPicPr>
        <p:blipFill>
          <a:blip r:embed="rId6"/>
          <a:stretch/>
        </p:blipFill>
        <p:spPr bwMode="auto">
          <a:xfrm>
            <a:off x="9536163" y="238891"/>
            <a:ext cx="243459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38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2820</TotalTime>
  <Words>919</Words>
  <Application>Microsoft Office PowerPoint</Application>
  <PresentationFormat>Широкоэкранный</PresentationFormat>
  <Paragraphs>91</Paragraphs>
  <Slides>12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Open Sans SemiBold</vt:lpstr>
      <vt:lpstr>Arial</vt:lpstr>
      <vt:lpstr>Open Sans Light</vt:lpstr>
      <vt:lpstr>Calibri Light</vt:lpstr>
      <vt:lpstr>Open Sans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ПРЕИМУЩЕСТВА СИСТЕМЫ ФУТУРУСС</vt:lpstr>
      <vt:lpstr>ПРЕИМУЩЕСТВА СИСТЕМЫ ФУТУРУСС</vt:lpstr>
      <vt:lpstr>ПРЕИМУЩЕСТВА СИСТЕМЫ ФУТУРУСС</vt:lpstr>
      <vt:lpstr>ПРЕИМУЩЕСТВА СИСТЕМЫ ФУТУРУСС</vt:lpstr>
      <vt:lpstr>ПРЕИМУЩЕСТВА СИСТЕМЫ ФУТУРУСС</vt:lpstr>
      <vt:lpstr>ПРЕИМУЩЕСТВА СИСТЕМЫ ФУТУРУСС</vt:lpstr>
      <vt:lpstr>ПРЕИМУЩЕСТВА СИСТЕМЫ ФУТУРУСС</vt:lpstr>
      <vt:lpstr>ПРЕИМУЩЕСТВА СИСТЕМЫ ФУТУРУСС</vt:lpstr>
      <vt:lpstr>ПРЕИМУЩЕСТВА СИСТЕМЫ ФУТУРУСС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Валиулин НАиль</dc:creator>
  <cp:lastModifiedBy>Антонов Дмитрий</cp:lastModifiedBy>
  <cp:revision>127</cp:revision>
  <dcterms:created xsi:type="dcterms:W3CDTF">2023-10-09T12:04:54Z</dcterms:created>
  <dcterms:modified xsi:type="dcterms:W3CDTF">2025-08-04T08:30:52Z</dcterms:modified>
</cp:coreProperties>
</file>